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660" r:id="rId3"/>
    <p:sldId id="648" r:id="rId4"/>
    <p:sldId id="752" r:id="rId5"/>
    <p:sldId id="608" r:id="rId6"/>
    <p:sldId id="753" r:id="rId7"/>
    <p:sldId id="572" r:id="rId8"/>
    <p:sldId id="747" r:id="rId9"/>
    <p:sldId id="714" r:id="rId10"/>
    <p:sldId id="412" r:id="rId11"/>
    <p:sldId id="715" r:id="rId12"/>
    <p:sldId id="661" r:id="rId13"/>
    <p:sldId id="420" r:id="rId14"/>
    <p:sldId id="421" r:id="rId15"/>
    <p:sldId id="422" r:id="rId16"/>
    <p:sldId id="757" r:id="rId17"/>
    <p:sldId id="756" r:id="rId18"/>
    <p:sldId id="431" r:id="rId19"/>
    <p:sldId id="503" r:id="rId20"/>
    <p:sldId id="398" r:id="rId21"/>
    <p:sldId id="434" r:id="rId22"/>
    <p:sldId id="759" r:id="rId23"/>
    <p:sldId id="755" r:id="rId24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223"/>
    <a:srgbClr val="669B41"/>
    <a:srgbClr val="203146"/>
    <a:srgbClr val="28495E"/>
    <a:srgbClr val="ED7D31"/>
    <a:srgbClr val="FF9801"/>
    <a:srgbClr val="404040"/>
    <a:srgbClr val="D94140"/>
    <a:srgbClr val="68994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254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57333" cy="355082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8" y="0"/>
            <a:ext cx="4057333" cy="355082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r">
              <a:defRPr sz="1200"/>
            </a:lvl1pPr>
          </a:lstStyle>
          <a:p>
            <a:fld id="{8D0D7604-45B1-4F84-B6B1-052A74EF6467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21994"/>
            <a:ext cx="4057333" cy="355081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8" y="6721994"/>
            <a:ext cx="4057333" cy="355081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r">
              <a:defRPr sz="1200"/>
            </a:lvl1pPr>
          </a:lstStyle>
          <a:p>
            <a:fld id="{B4215A8D-F44B-4F57-A6E2-CBD30D11E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57333" cy="355082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8" y="0"/>
            <a:ext cx="4057333" cy="355082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r">
              <a:defRPr sz="1200"/>
            </a:lvl1pPr>
          </a:lstStyle>
          <a:p>
            <a:fld id="{197CCA9B-B8DB-4BB8-8F48-03D705F99E26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884238"/>
            <a:ext cx="4244975" cy="238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7" tIns="46958" rIns="93917" bIns="469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2"/>
            <a:ext cx="7490460" cy="2786598"/>
          </a:xfrm>
          <a:prstGeom prst="rect">
            <a:avLst/>
          </a:prstGeom>
        </p:spPr>
        <p:txBody>
          <a:bodyPr vert="horz" lIns="93917" tIns="46958" rIns="93917" bIns="469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21994"/>
            <a:ext cx="4057333" cy="355081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8" y="6721994"/>
            <a:ext cx="4057333" cy="355081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r">
              <a:defRPr sz="1200"/>
            </a:lvl1pPr>
          </a:lstStyle>
          <a:p>
            <a:fld id="{CCA951BA-9CB6-4A5A-BBD0-839769D0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Arkansas Requested an Intro to Coding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9F90F-A1FA-4C7B-AFB0-903C60E1F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51BA-9CB6-4A5A-BBD0-839769D022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51BA-9CB6-4A5A-BBD0-839769D022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51BA-9CB6-4A5A-BBD0-839769D022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951BA-9CB6-4A5A-BBD0-839769D022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8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https://calendly.com/d/g4x-2t9-sqv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26211-B3A0-4AB1-A622-78B450BEA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6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69B4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67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8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69B4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20F007AE-D1E2-48AA-BA96-6BAEB3A98AC1}" type="datetime1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5A25-639D-4685-9317-E250652A039D}"/>
              </a:ext>
            </a:extLst>
          </p:cNvPr>
          <p:cNvSpPr/>
          <p:nvPr userDrawn="1"/>
        </p:nvSpPr>
        <p:spPr>
          <a:xfrm flipV="1">
            <a:off x="-40198" y="1027717"/>
            <a:ext cx="11373245" cy="52542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33392-3F92-40B3-8C97-AC7AE1711C35}"/>
              </a:ext>
            </a:extLst>
          </p:cNvPr>
          <p:cNvGrpSpPr/>
          <p:nvPr userDrawn="1"/>
        </p:nvGrpSpPr>
        <p:grpSpPr>
          <a:xfrm>
            <a:off x="11373245" y="757959"/>
            <a:ext cx="615554" cy="603503"/>
            <a:chOff x="609599" y="954677"/>
            <a:chExt cx="2057401" cy="2017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B8DEEB-22C2-4132-98DE-0A3C30705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12"/>
            <a:stretch/>
          </p:blipFill>
          <p:spPr>
            <a:xfrm>
              <a:off x="609599" y="954677"/>
              <a:ext cx="1905001" cy="19292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52B937-7D6F-402F-844A-CC2E6472575C}"/>
                </a:ext>
              </a:extLst>
            </p:cNvPr>
            <p:cNvSpPr/>
            <p:nvPr/>
          </p:nvSpPr>
          <p:spPr>
            <a:xfrm>
              <a:off x="1143000" y="2438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963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9C38A2C1-2898-47A4-8D51-727447028A14}" type="datetime1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7732" y="6356350"/>
            <a:ext cx="49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A28F3048-2432-4A98-8169-25A873A9D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669B4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blade.com/O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hyperlink" Target="http://link.learningblade.com/resul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endly.com/d/g4x-2t9-sq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863475" y="2448803"/>
            <a:ext cx="9884459" cy="28986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4000" b="1" dirty="0">
                <a:solidFill>
                  <a:srgbClr val="669B41"/>
                </a:solidFill>
              </a:rPr>
              <a:t> FREE STEM/CS/CTE</a:t>
            </a:r>
          </a:p>
          <a:p>
            <a:pPr>
              <a:spcBef>
                <a:spcPts val="0"/>
              </a:spcBef>
            </a:pPr>
            <a:r>
              <a:rPr lang="en-US" altLang="en-US" sz="4000" b="1" dirty="0">
                <a:solidFill>
                  <a:srgbClr val="669B41"/>
                </a:solidFill>
              </a:rPr>
              <a:t> Career Exploration Resources for OH</a:t>
            </a:r>
            <a:endParaRPr lang="en-US" altLang="en-US" sz="1200" b="1" dirty="0">
              <a:solidFill>
                <a:srgbClr val="669B4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rgbClr val="669B41"/>
                </a:solidFill>
              </a:rPr>
              <a:t>Sign up for your FREE account at </a:t>
            </a:r>
            <a:r>
              <a:rPr lang="en-US" altLang="en-US" b="1" dirty="0">
                <a:solidFill>
                  <a:srgbClr val="669B41"/>
                </a:solidFill>
                <a:hlinkClick r:id="rId3"/>
              </a:rPr>
              <a:t>www.learningblade.com/OH</a:t>
            </a:r>
            <a:endParaRPr lang="en-US" altLang="en-US" b="1" dirty="0">
              <a:solidFill>
                <a:srgbClr val="669B4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 algn="l">
              <a:spcBef>
                <a:spcPts val="0"/>
              </a:spcBef>
            </a:pPr>
            <a:endParaRPr lang="en-US" altLang="en-US" b="1" dirty="0">
              <a:solidFill>
                <a:srgbClr val="669B4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altLang="en-US" b="1" dirty="0">
                <a:solidFill>
                  <a:srgbClr val="669B41"/>
                </a:solidFill>
              </a:rPr>
              <a:t>             </a:t>
            </a:r>
            <a:r>
              <a:rPr lang="en-US" altLang="en-US" b="1" dirty="0"/>
              <a:t>Provided by: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047CF7-583E-C1C4-E82E-4E00FF560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7" y="-505524"/>
            <a:ext cx="9884459" cy="329482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FE9D255-083A-8926-0E90-448354415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0" y="2448803"/>
            <a:ext cx="2668183" cy="2668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F8C2B-DA66-10B4-74E9-5D49FE81B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80" y="5222361"/>
            <a:ext cx="4434840" cy="12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07088" y="260377"/>
            <a:ext cx="10946687" cy="96259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669B4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Students operate missions from a mission dashboard.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632DFF8-ABF0-4EDD-A8C7-CB986837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356350"/>
            <a:ext cx="49106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F3048-2432-4A98-8169-25A873A9DB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8642B-8A77-436C-9CF8-037BD6AD4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0" y="1222970"/>
            <a:ext cx="9942875" cy="5498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7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4C5BE1-307D-4F2A-293E-3C92D3EE9E35}"/>
              </a:ext>
            </a:extLst>
          </p:cNvPr>
          <p:cNvSpPr txBox="1">
            <a:spLocks/>
          </p:cNvSpPr>
          <p:nvPr/>
        </p:nvSpPr>
        <p:spPr>
          <a:xfrm>
            <a:off x="151544" y="210962"/>
            <a:ext cx="11888911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669B41"/>
                </a:solidFill>
                <a:latin typeface="+mn-lt"/>
              </a:rPr>
              <a:t>LB interactive lessons introduce careers while reviewing academics.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874E3-1449-C71B-6F45-ACB2AACF63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7" y="1147291"/>
            <a:ext cx="6065703" cy="3972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2588B-DB6C-414B-34F4-5409C8B15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" t="12906" r="3142" b="5348"/>
          <a:stretch/>
        </p:blipFill>
        <p:spPr>
          <a:xfrm>
            <a:off x="5758248" y="1351084"/>
            <a:ext cx="6176119" cy="4040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4C50D-B3E6-6B75-C6AE-4BBD6CE12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124" y="2971199"/>
            <a:ext cx="6010333" cy="37502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5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67128" y="370892"/>
            <a:ext cx="11924872" cy="80010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n-lt"/>
              </a:rPr>
              <a:t>Lessons are specifically aligned to OH academic standards.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32911-C1CB-4027-A843-2C012638A8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4F6E3-D5AF-92A6-354F-9320CC5EB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" t="2325" r="1863"/>
          <a:stretch/>
        </p:blipFill>
        <p:spPr>
          <a:xfrm>
            <a:off x="1505527" y="1186867"/>
            <a:ext cx="9180945" cy="5502274"/>
          </a:xfrm>
          <a:prstGeom prst="rect">
            <a:avLst/>
          </a:prstGeom>
        </p:spPr>
      </p:pic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ED07A95-E775-8ACD-D9E4-5BBD835C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7" y="1186867"/>
            <a:ext cx="10257864" cy="56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5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737B6-E6A0-45DE-8617-164C0D70ADD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8430" y="368540"/>
            <a:ext cx="11909092" cy="6952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689941"/>
                </a:solidFill>
                <a:latin typeface="+mn-lt"/>
              </a:rPr>
              <a:t>Design Thinking lessons let students create a solution to the Mission.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25BCB-DEEF-43C8-B555-040F935413A1}"/>
              </a:ext>
            </a:extLst>
          </p:cNvPr>
          <p:cNvSpPr txBox="1"/>
          <p:nvPr/>
        </p:nvSpPr>
        <p:spPr>
          <a:xfrm>
            <a:off x="188430" y="1139997"/>
            <a:ext cx="5146770" cy="400109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D7D31"/>
                </a:solidFill>
              </a:rPr>
              <a:t>Design Thinking</a:t>
            </a:r>
          </a:p>
          <a:p>
            <a:r>
              <a:rPr lang="en-US" sz="2000" dirty="0"/>
              <a:t>New Design Thinking lessons encourage students to explore their own solutions to the problems related to each the mission, and to present their ideas in front of other students.</a:t>
            </a:r>
          </a:p>
          <a:p>
            <a:endParaRPr lang="en-US" sz="2000" dirty="0"/>
          </a:p>
          <a:p>
            <a:r>
              <a:rPr lang="en-US" sz="2000" dirty="0"/>
              <a:t>Each lesson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Background research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Suggestions for problem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Five-step design thinking process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Standards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Teacher rubric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B2468-1D2B-485D-B955-12C5B4B60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9"/>
          <a:stretch/>
        </p:blipFill>
        <p:spPr>
          <a:xfrm>
            <a:off x="3052310" y="4583108"/>
            <a:ext cx="4565779" cy="4276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7A3E56F-2533-496D-BE45-15217FB62C1A}"/>
              </a:ext>
            </a:extLst>
          </p:cNvPr>
          <p:cNvSpPr txBox="1">
            <a:spLocks/>
          </p:cNvSpPr>
          <p:nvPr/>
        </p:nvSpPr>
        <p:spPr>
          <a:xfrm>
            <a:off x="11650132" y="6508750"/>
            <a:ext cx="49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8F3048-2432-4A98-8169-25A873A9DB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BAB22-2DF8-4E8D-8D6B-F8A5E1338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3"/>
          <a:stretch/>
        </p:blipFill>
        <p:spPr>
          <a:xfrm>
            <a:off x="5972273" y="1347065"/>
            <a:ext cx="5770992" cy="5944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737B6-E6A0-45DE-8617-164C0D70AD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4478" y="292340"/>
            <a:ext cx="11909092" cy="6952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689941"/>
                </a:solidFill>
                <a:latin typeface="+mn-lt"/>
              </a:rPr>
              <a:t>Mission Challenges include experiments, projects and presentations.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25BCB-DEEF-43C8-B555-040F935413A1}"/>
              </a:ext>
            </a:extLst>
          </p:cNvPr>
          <p:cNvSpPr txBox="1"/>
          <p:nvPr/>
        </p:nvSpPr>
        <p:spPr>
          <a:xfrm>
            <a:off x="188430" y="1139997"/>
            <a:ext cx="5146770" cy="246221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D7D31"/>
                </a:solidFill>
              </a:rPr>
              <a:t>Mission Challenges</a:t>
            </a:r>
          </a:p>
          <a:p>
            <a:r>
              <a:rPr lang="en-US" sz="2000" dirty="0"/>
              <a:t>Each lesson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Writing prompt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Presentation prompt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Manipulatives using common household or classroom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7A3E56F-2533-496D-BE45-15217FB62C1A}"/>
              </a:ext>
            </a:extLst>
          </p:cNvPr>
          <p:cNvSpPr txBox="1">
            <a:spLocks/>
          </p:cNvSpPr>
          <p:nvPr/>
        </p:nvSpPr>
        <p:spPr>
          <a:xfrm>
            <a:off x="11650132" y="6508750"/>
            <a:ext cx="49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8F3048-2432-4A98-8169-25A873A9DB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08B78-7333-469E-A0A6-172402191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" y="3429000"/>
            <a:ext cx="5547808" cy="7179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F8276-ACBA-49BB-9FCB-5086465C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17" y="1414750"/>
            <a:ext cx="5851353" cy="7572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295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737B6-E6A0-45DE-8617-164C0D70AD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7285" y="224902"/>
            <a:ext cx="12037429" cy="6952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689941"/>
                </a:solidFill>
                <a:latin typeface="+mn-lt"/>
              </a:rPr>
              <a:t>3D Printing lessons let students design objects and then do experiments.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25BCB-DEEF-43C8-B555-040F935413A1}"/>
              </a:ext>
            </a:extLst>
          </p:cNvPr>
          <p:cNvSpPr txBox="1"/>
          <p:nvPr/>
        </p:nvSpPr>
        <p:spPr>
          <a:xfrm>
            <a:off x="188430" y="1139997"/>
            <a:ext cx="5146770" cy="215443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D7D31"/>
                </a:solidFill>
              </a:rPr>
              <a:t>3D Printing projects</a:t>
            </a:r>
          </a:p>
          <a:p>
            <a:r>
              <a:rPr lang="en-US" sz="2000" dirty="0"/>
              <a:t>Each lesson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Downloadable 3D design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Ability to modify the model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Instructions for activities that use the object after printing to illustrate science concepts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7A3E56F-2533-496D-BE45-15217FB62C1A}"/>
              </a:ext>
            </a:extLst>
          </p:cNvPr>
          <p:cNvSpPr txBox="1">
            <a:spLocks/>
          </p:cNvSpPr>
          <p:nvPr/>
        </p:nvSpPr>
        <p:spPr>
          <a:xfrm>
            <a:off x="11650132" y="6508750"/>
            <a:ext cx="49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8F3048-2432-4A98-8169-25A873A9DB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83B43-B56D-466C-805A-A74106266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6" y="3379743"/>
            <a:ext cx="5798567" cy="7504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D43D1C-8F94-41B9-9122-DFBCE73BA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07" y="1437182"/>
            <a:ext cx="5830492" cy="7545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910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8C7D2-0450-4AFD-9849-A31B9C9734D3}"/>
              </a:ext>
            </a:extLst>
          </p:cNvPr>
          <p:cNvSpPr/>
          <p:nvPr/>
        </p:nvSpPr>
        <p:spPr>
          <a:xfrm>
            <a:off x="9801546" y="2522306"/>
            <a:ext cx="2137025" cy="3649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4908" y="1091682"/>
            <a:ext cx="10544175" cy="5738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Student Survey Results Validated by Battelle: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F59122"/>
                </a:solidFill>
              </a:rPr>
              <a:t>55% Increase</a:t>
            </a:r>
            <a:r>
              <a:rPr lang="en-US" sz="1900" dirty="0"/>
              <a:t> </a:t>
            </a:r>
            <a:r>
              <a:rPr lang="en-US" sz="1900" b="1" dirty="0"/>
              <a:t>in students who strongly agree that they are interested in a career in Computer Sci. </a:t>
            </a:r>
            <a:endParaRPr lang="en-US" sz="1900" i="1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689941"/>
                </a:solidFill>
              </a:rPr>
              <a:t>Doubling </a:t>
            </a:r>
            <a:r>
              <a:rPr lang="en-US" sz="1900" dirty="0"/>
              <a:t> the # of students interested in becoming an engineer and/or scientist 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F59122"/>
                </a:solidFill>
              </a:rPr>
              <a:t>79% Increase</a:t>
            </a:r>
            <a:r>
              <a:rPr lang="en-US" sz="1900" dirty="0"/>
              <a:t> in students recognizing “</a:t>
            </a:r>
            <a:r>
              <a:rPr lang="en-US" sz="1900" i="1" dirty="0"/>
              <a:t>Math is helpful when solving interesting problems.”</a:t>
            </a:r>
            <a:r>
              <a:rPr lang="en-US" sz="1900" dirty="0"/>
              <a:t> 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689941"/>
                </a:solidFill>
              </a:rPr>
              <a:t>69% Increase</a:t>
            </a:r>
            <a:r>
              <a:rPr lang="en-US" sz="1900" dirty="0"/>
              <a:t> in students recognizing “</a:t>
            </a:r>
            <a:r>
              <a:rPr lang="en-US" sz="1900" i="1" dirty="0"/>
              <a:t>What I learn in school will be useful later in life.”</a:t>
            </a:r>
            <a:endParaRPr lang="en-US" sz="1900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F59122"/>
                </a:solidFill>
              </a:rPr>
              <a:t>56% Increase</a:t>
            </a:r>
            <a:r>
              <a:rPr lang="en-US" sz="1900" dirty="0"/>
              <a:t> in students interested in </a:t>
            </a:r>
            <a:r>
              <a:rPr lang="en-US" sz="1900" b="1" dirty="0"/>
              <a:t>taking advanced math classes</a:t>
            </a:r>
            <a:r>
              <a:rPr lang="en-US" sz="1900" dirty="0"/>
              <a:t> in high school.</a:t>
            </a:r>
            <a:endParaRPr lang="en-US" sz="19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indent="0"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Independent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Ed.D</a:t>
            </a:r>
            <a:r>
              <a:rPr lang="en-US" sz="2300" b="1" dirty="0"/>
              <a:t>. Research Results: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Katherine Kendall, 2017. All items p&lt;.001, N=276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Learning Blade users were more likely to intend to pursue STEM careers: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F59122"/>
                </a:solidFill>
              </a:rPr>
              <a:t>59% more likely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be interested in a STEM career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689941"/>
                </a:solidFill>
              </a:rPr>
              <a:t>84% more likely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want a job that designs or builds things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F59122"/>
                </a:solidFill>
              </a:rPr>
              <a:t>140% more likely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respond that they knew what STEM workers do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689941"/>
                </a:solidFill>
              </a:rPr>
              <a:t>70% more likely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be willing to like to talk about science with others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9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dirty="0">
                <a:solidFill>
                  <a:srgbClr val="F59122"/>
                </a:solidFill>
              </a:rPr>
              <a:t>Selected as “Accomplished</a:t>
            </a:r>
            <a:r>
              <a:rPr lang="en-US" sz="2400" b="1" dirty="0"/>
              <a:t>”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STEMworks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database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WestEd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by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meeting rigorous design principles and evaluation by independent reviewers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Learn more 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http://link.learningblade.com/results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79614" y="257763"/>
            <a:ext cx="10544175" cy="81035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689941"/>
                </a:solidFill>
                <a:latin typeface="+mn-lt"/>
              </a:rPr>
              <a:t>Our results have been independently validated.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8C7D2-0450-4AFD-9849-A31B9C9734D3}"/>
              </a:ext>
            </a:extLst>
          </p:cNvPr>
          <p:cNvSpPr/>
          <p:nvPr/>
        </p:nvSpPr>
        <p:spPr>
          <a:xfrm>
            <a:off x="9755277" y="1267435"/>
            <a:ext cx="2137025" cy="36493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5137FD-10E8-4AC0-AEF0-02D971B619F8}"/>
              </a:ext>
            </a:extLst>
          </p:cNvPr>
          <p:cNvGrpSpPr/>
          <p:nvPr/>
        </p:nvGrpSpPr>
        <p:grpSpPr>
          <a:xfrm>
            <a:off x="9823164" y="1404530"/>
            <a:ext cx="2100454" cy="3726435"/>
            <a:chOff x="0" y="0"/>
            <a:chExt cx="2095500" cy="39719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C8BA37-7332-4305-B7FE-A84CBE70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0"/>
              <a:ext cx="1507490" cy="10998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B49D5C-DB8A-43DA-945F-2E390B51C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352675"/>
              <a:ext cx="1817370" cy="128397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6FFCC28-09D1-49B4-B1BD-F4E974654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1314450"/>
              <a:ext cx="1635125" cy="864870"/>
            </a:xfrm>
            <a:prstGeom prst="rect">
              <a:avLst/>
            </a:prstGeom>
          </p:spPr>
        </p:pic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DF09067E-58C7-465B-AD5C-EFD3A6662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9500"/>
              <a:ext cx="2095500" cy="3524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Results from Student Surveys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E7F45-D5C3-4418-92D3-7C4B0DF1F7F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55" y="5349045"/>
            <a:ext cx="2981169" cy="359162"/>
          </a:xfrm>
          <a:prstGeom prst="rect">
            <a:avLst/>
          </a:prstGeom>
        </p:spPr>
      </p:pic>
      <p:pic>
        <p:nvPicPr>
          <p:cNvPr id="14" name="Picture 4" descr="Image result for battelle">
            <a:extLst>
              <a:ext uri="{FF2B5EF4-FFF2-40B4-BE49-F238E27FC236}">
                <a16:creationId xmlns:a16="http://schemas.microsoft.com/office/drawing/2014/main" id="{71DCA61E-E615-4701-9C31-1690E415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32" y="157411"/>
            <a:ext cx="1766972" cy="8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1795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31" y="589468"/>
            <a:ext cx="10573212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  <a:t>Teachers Feel Confident With Learning Blade</a:t>
            </a:r>
            <a:b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i="1" dirty="0">
                <a:ea typeface="Tahoma" panose="020B0604030504040204" pitchFamily="34" charset="0"/>
                <a:cs typeface="Tahoma" panose="020B0604030504040204" pitchFamily="34" charset="0"/>
              </a:rPr>
              <a:t>Teacher Survey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z="800" smtClean="0"/>
              <a:pPr/>
              <a:t>17</a:t>
            </a:fld>
            <a:endParaRPr lang="en-US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A1A6C-C52D-4F3A-A041-6B48D370FD48}"/>
              </a:ext>
            </a:extLst>
          </p:cNvPr>
          <p:cNvSpPr/>
          <p:nvPr/>
        </p:nvSpPr>
        <p:spPr>
          <a:xfrm>
            <a:off x="292231" y="1968819"/>
            <a:ext cx="11814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92% is 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Easy to Use</a:t>
            </a:r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91% helps students 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visualize themselves in STEM career paths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93% helps students understand how STEM careers solve real-world problems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93% provides </a:t>
            </a:r>
            <a:r>
              <a:rPr lang="en-US" sz="2800" dirty="0">
                <a:solidFill>
                  <a:srgbClr val="000000"/>
                </a:solidFill>
              </a:rPr>
              <a:t>students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practical examples of the application of science concepts 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92% Provides practical examples of the application of math skills</a:t>
            </a: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</a:rPr>
              <a:t>80% provides useful hands-on lesson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094A4-4FE1-A134-4662-485C120184AA}"/>
              </a:ext>
            </a:extLst>
          </p:cNvPr>
          <p:cNvSpPr txBox="1"/>
          <p:nvPr/>
        </p:nvSpPr>
        <p:spPr>
          <a:xfrm>
            <a:off x="521303" y="5496204"/>
            <a:ext cx="11467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F49223"/>
                </a:solidFill>
                <a:effectLst/>
              </a:rPr>
              <a:t>"I like Learning Blade because it is user-friendly, allows for student self-paced, self-guided lessons that focus on career exploration. It is a great tool to have in my back pocket!“</a:t>
            </a:r>
          </a:p>
          <a:p>
            <a:pPr algn="r"/>
            <a:r>
              <a:rPr lang="en-US" sz="1800" b="1" dirty="0">
                <a:solidFill>
                  <a:srgbClr val="669B41"/>
                </a:solidFill>
                <a:effectLst/>
              </a:rPr>
              <a:t>Career Exploration Teacher, Louisiana</a:t>
            </a:r>
            <a:endParaRPr lang="en-US" b="1" dirty="0">
              <a:solidFill>
                <a:srgbClr val="669B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F68E-3345-4024-A4BD-66440C2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89941"/>
                </a:solidFill>
                <a:latin typeface="+mn-lt"/>
                <a:ea typeface="+mn-ea"/>
                <a:cs typeface="Arial" charset="0"/>
              </a:rPr>
              <a:t>Ohio Pilot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8DC7F-6C85-481A-9A45-E313EA20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2FB73-3E72-461F-B1F9-92750AFFEA06}"/>
              </a:ext>
            </a:extLst>
          </p:cNvPr>
          <p:cNvSpPr txBox="1"/>
          <p:nvPr/>
        </p:nvSpPr>
        <p:spPr>
          <a:xfrm>
            <a:off x="385536" y="2945664"/>
            <a:ext cx="109921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2000" b="1" dirty="0"/>
              <a:t>Lori Langdon, Technology Teacher, Springboro Middle School </a:t>
            </a:r>
            <a:br>
              <a:rPr lang="en-US" sz="2000" b="1" dirty="0"/>
            </a:br>
            <a:r>
              <a:rPr lang="en-US" sz="2000" b="1" i="1" dirty="0">
                <a:solidFill>
                  <a:srgbClr val="F49223"/>
                </a:solidFill>
              </a:rPr>
              <a:t>"Learning Blade </a:t>
            </a:r>
            <a:r>
              <a:rPr lang="en-US" sz="2000" b="1" i="1" u="sng" dirty="0">
                <a:solidFill>
                  <a:srgbClr val="F49223"/>
                </a:solidFill>
              </a:rPr>
              <a:t>is innovative, it's exciting, it's new, it's interesting for the kids, the kids love it</a:t>
            </a:r>
            <a:r>
              <a:rPr lang="en-US" sz="2000" b="1" i="1" dirty="0">
                <a:solidFill>
                  <a:srgbClr val="F49223"/>
                </a:solidFill>
              </a:rPr>
              <a:t>. It's interactive and students are drawn in. The fact that it's so geared toward their interests and relates to a 12 year-old, yet it introduces things that I don't even know about.”</a:t>
            </a:r>
          </a:p>
          <a:p>
            <a:r>
              <a:rPr lang="en-US" sz="2400" b="1" dirty="0"/>
              <a:t>			</a:t>
            </a:r>
          </a:p>
          <a:p>
            <a:endParaRPr lang="en-US" sz="2400" b="1" i="1" dirty="0">
              <a:solidFill>
                <a:schemeClr val="accent2"/>
              </a:solidFill>
            </a:endParaRPr>
          </a:p>
          <a:p>
            <a:pPr algn="l"/>
            <a:endParaRPr lang="en-US" sz="1800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D2E68-2C50-4DA3-A3E0-592372B62119}"/>
              </a:ext>
            </a:extLst>
          </p:cNvPr>
          <p:cNvSpPr txBox="1"/>
          <p:nvPr/>
        </p:nvSpPr>
        <p:spPr>
          <a:xfrm>
            <a:off x="4535183" y="1351948"/>
            <a:ext cx="720808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Springboro Middle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5+ Years using Learning Blade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1,579 Students Impacted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78,000+ Online STEM Lessons 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10,000 Downloads</a:t>
            </a:r>
          </a:p>
          <a:p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9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25BD27-61B5-43C7-BA86-F6FA24DD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7"/>
          <a:stretch/>
        </p:blipFill>
        <p:spPr bwMode="auto">
          <a:xfrm>
            <a:off x="1619111" y="1207437"/>
            <a:ext cx="2123838" cy="2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2AAD8-79B0-4AD2-A1DF-A508E3D9CB3E}"/>
              </a:ext>
            </a:extLst>
          </p:cNvPr>
          <p:cNvSpPr txBox="1"/>
          <p:nvPr/>
        </p:nvSpPr>
        <p:spPr>
          <a:xfrm>
            <a:off x="471885" y="4615168"/>
            <a:ext cx="112713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Chad Lensman, Principal, Graham Middle School.</a:t>
            </a:r>
          </a:p>
          <a:p>
            <a:r>
              <a:rPr lang="en-US" sz="2000" b="1" i="1" dirty="0">
                <a:solidFill>
                  <a:srgbClr val="F49223"/>
                </a:solidFill>
              </a:rPr>
              <a:t>As a rural school, we don't have a lot of access to manufacturing your different careers within our own backyards, …, this really levels the playing field.“</a:t>
            </a:r>
          </a:p>
          <a:p>
            <a:pPr algn="l"/>
            <a:endParaRPr lang="en-US" sz="2000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</a:rPr>
              <a:t>Dan Leffingwell, Superintendent, Noble Local Schools</a:t>
            </a:r>
          </a:p>
          <a:p>
            <a:r>
              <a:rPr lang="en-US" sz="2000" b="1" i="1" u="none" strike="noStrike" dirty="0">
                <a:solidFill>
                  <a:srgbClr val="F49223"/>
                </a:solidFill>
                <a:effectLst/>
              </a:rPr>
              <a:t>"</a:t>
            </a:r>
            <a:r>
              <a:rPr lang="en-US" sz="2000" b="1" i="1" dirty="0">
                <a:solidFill>
                  <a:srgbClr val="F49223"/>
                </a:solidFill>
              </a:rPr>
              <a:t>A great supplement to any curriculum! Making the connection between curriculum and future career opportunities help students identify their 'why' and increases the course 'relevance'."</a:t>
            </a:r>
          </a:p>
          <a:p>
            <a:endParaRPr lang="en-US" sz="2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3305" y="1094300"/>
            <a:ext cx="11527565" cy="38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2" indent="0">
              <a:spcBef>
                <a:spcPts val="1200"/>
              </a:spcBef>
              <a:buNone/>
              <a:defRPr/>
            </a:pPr>
            <a:r>
              <a:rPr lang="en-US" altLang="en-US" sz="2000" b="1" dirty="0"/>
              <a:t>Instructional Design Supports Domain Two of the Ohio STEM Designation rubric</a:t>
            </a:r>
          </a:p>
          <a:p>
            <a:pPr indent="-173038">
              <a:spcBef>
                <a:spcPts val="1200"/>
              </a:spcBef>
              <a:defRPr/>
            </a:pPr>
            <a:r>
              <a:rPr lang="en-US" altLang="en-US" sz="2000" b="1" dirty="0"/>
              <a:t>Integrating Academics - </a:t>
            </a:r>
            <a:r>
              <a:rPr lang="en-US" altLang="en-US" sz="2000" dirty="0"/>
              <a:t>All academic disciplines and multiple content skills are combined into designing solutions to big future issues</a:t>
            </a:r>
          </a:p>
          <a:p>
            <a:pPr indent="-173038">
              <a:spcBef>
                <a:spcPts val="1200"/>
              </a:spcBef>
              <a:defRPr/>
            </a:pPr>
            <a:r>
              <a:rPr lang="en-US" altLang="en-US" sz="2000" b="1" dirty="0"/>
              <a:t>Learning Approach - </a:t>
            </a:r>
            <a:r>
              <a:rPr lang="en-US" altLang="en-US" sz="2000" dirty="0"/>
              <a:t>Students engage in project-based Missions that include design thinking about real-world issues</a:t>
            </a:r>
          </a:p>
          <a:p>
            <a:pPr indent="-173038">
              <a:spcBef>
                <a:spcPts val="1200"/>
              </a:spcBef>
              <a:defRPr/>
            </a:pPr>
            <a:r>
              <a:rPr lang="en-US" altLang="en-US" sz="2000" b="1" dirty="0"/>
              <a:t>Computation Thinking - </a:t>
            </a:r>
            <a:r>
              <a:rPr lang="en-US" altLang="en-US" sz="2000" dirty="0"/>
              <a:t>Algorithmic logic included in multiple missions, and added new Introduction to Coding course to provide true coding experiences</a:t>
            </a:r>
          </a:p>
          <a:p>
            <a:pPr indent="-173038">
              <a:spcBef>
                <a:spcPts val="1200"/>
              </a:spcBef>
              <a:defRPr/>
            </a:pPr>
            <a:r>
              <a:rPr lang="en-US" altLang="en-US" sz="2000" b="1" dirty="0"/>
              <a:t>Dynamic Assessment – </a:t>
            </a:r>
            <a:r>
              <a:rPr lang="en-US" altLang="en-US" sz="2000" dirty="0"/>
              <a:t>A toolbox of lesson plans for each</a:t>
            </a:r>
            <a:br>
              <a:rPr lang="en-US" altLang="en-US" sz="2000" dirty="0"/>
            </a:br>
            <a:r>
              <a:rPr lang="en-US" altLang="en-US" sz="2000" dirty="0"/>
              <a:t>mission includes multiple opportunities for student </a:t>
            </a:r>
            <a:br>
              <a:rPr lang="en-US" altLang="en-US" sz="2000" dirty="0"/>
            </a:br>
            <a:r>
              <a:rPr lang="en-US" altLang="en-US" sz="2000" dirty="0"/>
              <a:t>expression of Mission objectives</a:t>
            </a:r>
          </a:p>
          <a:p>
            <a:pPr marL="169862" indent="0">
              <a:spcBef>
                <a:spcPts val="1200"/>
              </a:spcBef>
              <a:buNone/>
              <a:defRPr/>
            </a:pPr>
            <a:endParaRPr lang="en-US" altLang="en-US" sz="20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169862" indent="0">
              <a:spcBef>
                <a:spcPts val="0"/>
              </a:spcBef>
              <a:buNone/>
              <a:defRPr/>
            </a:pPr>
            <a:endParaRPr lang="en-US" altLang="en-US" sz="12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marL="569912" lvl="1" indent="0">
              <a:spcBef>
                <a:spcPts val="0"/>
              </a:spcBef>
              <a:buNone/>
              <a:defRPr/>
            </a:pPr>
            <a:endParaRPr lang="en-US" altLang="en-US" sz="2000" b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4750" y="260093"/>
            <a:ext cx="11894049" cy="69525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689941"/>
                </a:solidFill>
                <a:latin typeface="+mn-lt"/>
              </a:rPr>
              <a:t>Learning Blade Aligns with Domain Two of OH STEM Designation Rubric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8171F40-C363-4EE1-980C-8E079B04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74234-BDF7-DC32-FA61-C06BFD47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63" y="3592078"/>
            <a:ext cx="4649902" cy="30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44A5-A439-A30F-0EED-8AEE29F5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6" y="31750"/>
            <a:ext cx="11565954" cy="1325563"/>
          </a:xfrm>
        </p:spPr>
        <p:txBody>
          <a:bodyPr/>
          <a:lstStyle/>
          <a:p>
            <a:r>
              <a:rPr lang="en-US" dirty="0"/>
              <a:t>We introduce students to CS and STEM Careers through “Missions”.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D006-7F09-FD4F-4453-BEEAF745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DB66E84-0741-4279-2AAB-96A5EA71D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4" y="1181802"/>
            <a:ext cx="10091019" cy="56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6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929-0938-4720-9D81-1C5D27E3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3" y="1058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Win a Drone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DDAFE-64B4-4A50-AA4A-22FAE495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67031-0607-4033-B0B4-BE9263EFD7CD}"/>
              </a:ext>
            </a:extLst>
          </p:cNvPr>
          <p:cNvSpPr txBox="1"/>
          <p:nvPr/>
        </p:nvSpPr>
        <p:spPr>
          <a:xfrm>
            <a:off x="475489" y="1431441"/>
            <a:ext cx="713111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Learning Blade will be 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awarding “TELLO DRONES"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 to our most active schools. 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Schools that complete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5,0</a:t>
            </a: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00 online lessons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 during the 2023-2024 academic year will win.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Learning Blade includes lessons for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programming drones and exploring the career of a Drone Operator. </a:t>
            </a:r>
            <a:endParaRPr lang="en-US" sz="2400" b="0" i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7A88B5-C16C-433F-7555-8E6BD2F9F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5" b="24556"/>
          <a:stretch/>
        </p:blipFill>
        <p:spPr>
          <a:xfrm>
            <a:off x="1159186" y="4620014"/>
            <a:ext cx="4472309" cy="209432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B0F90E-E311-DF71-5A2B-452E02C4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2" y="1575899"/>
            <a:ext cx="3747582" cy="496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90953E-E2B4-F6FA-76C5-2BFE5FFAA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952" y="3083977"/>
            <a:ext cx="2927596" cy="349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3910" y="429321"/>
            <a:ext cx="1185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9B41"/>
                </a:solidFill>
              </a:rPr>
              <a:t>Our accomplishments are nationally recognized.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9" y="3596377"/>
            <a:ext cx="2981169" cy="359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6009" y="6355234"/>
            <a:ext cx="491067" cy="365125"/>
          </a:xfrm>
        </p:spPr>
        <p:txBody>
          <a:bodyPr/>
          <a:lstStyle/>
          <a:p>
            <a:fld id="{A28F3048-2432-4A98-8169-25A873A9DB3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22" y="4959068"/>
            <a:ext cx="2540380" cy="10226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1F5ADF8-93E3-479B-98B7-467B150F7CE6}"/>
              </a:ext>
            </a:extLst>
          </p:cNvPr>
          <p:cNvSpPr txBox="1">
            <a:spLocks/>
          </p:cNvSpPr>
          <p:nvPr/>
        </p:nvSpPr>
        <p:spPr>
          <a:xfrm>
            <a:off x="4393409" y="1482398"/>
            <a:ext cx="7583667" cy="4946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altLang="en-US" sz="2000" b="1" dirty="0">
                <a:solidFill>
                  <a:srgbClr val="669B41"/>
                </a:solidFill>
                <a:latin typeface="+mn-lt"/>
              </a:rPr>
              <a:t>Validation from Battelle </a:t>
            </a:r>
            <a:br>
              <a:rPr lang="en-US" altLang="en-US" sz="2000" dirty="0">
                <a:solidFill>
                  <a:srgbClr val="669B41"/>
                </a:solidFill>
                <a:latin typeface="+mn-lt"/>
              </a:rPr>
            </a:br>
            <a:r>
              <a:rPr lang="en-US" altLang="en-US" sz="2000" b="1" i="1" dirty="0">
                <a:solidFill>
                  <a:srgbClr val="ED7D31"/>
                </a:solidFill>
                <a:latin typeface="+mn-lt"/>
              </a:rPr>
              <a:t>Learning Blade has been validated as a supplemental tool for increasing STEM career awareness and interest by Battelle.</a:t>
            </a:r>
            <a:br>
              <a:rPr lang="en-US" altLang="en-US" sz="2000" b="1" i="1" dirty="0">
                <a:solidFill>
                  <a:srgbClr val="C00000"/>
                </a:solidFill>
                <a:latin typeface="+mn-lt"/>
              </a:rPr>
            </a:br>
            <a:br>
              <a:rPr lang="en-US" altLang="en-US" sz="2000" b="1" dirty="0">
                <a:solidFill>
                  <a:srgbClr val="669B41"/>
                </a:solidFill>
                <a:latin typeface="+mn-lt"/>
              </a:rPr>
            </a:br>
            <a:br>
              <a:rPr lang="en-US" altLang="en-US" sz="2000" dirty="0">
                <a:solidFill>
                  <a:srgbClr val="669B41"/>
                </a:solidFill>
                <a:latin typeface="+mn-lt"/>
              </a:rPr>
            </a:br>
            <a:br>
              <a:rPr lang="en-US" sz="2000" b="1" i="1" dirty="0">
                <a:solidFill>
                  <a:srgbClr val="FF6600"/>
                </a:solidFill>
                <a:latin typeface="+mn-lt"/>
              </a:rPr>
            </a:br>
            <a:br>
              <a:rPr lang="en-US" sz="2000" b="1" i="1" dirty="0">
                <a:solidFill>
                  <a:srgbClr val="FF6600"/>
                </a:solidFill>
                <a:latin typeface="+mn-lt"/>
              </a:rPr>
            </a:br>
            <a:r>
              <a:rPr lang="en-US" sz="2000" b="1" i="1" dirty="0">
                <a:solidFill>
                  <a:srgbClr val="689941"/>
                </a:solidFill>
                <a:latin typeface="+mn-lt"/>
              </a:rPr>
              <a:t>Selected as an “Accomplished” solution in </a:t>
            </a:r>
            <a:br>
              <a:rPr lang="en-US" sz="2000" b="1" i="1" dirty="0">
                <a:solidFill>
                  <a:srgbClr val="689941"/>
                </a:solidFill>
                <a:latin typeface="+mn-lt"/>
              </a:rPr>
            </a:br>
            <a:r>
              <a:rPr lang="en-US" sz="2000" b="1" i="1" dirty="0">
                <a:solidFill>
                  <a:srgbClr val="689941"/>
                </a:solidFill>
                <a:latin typeface="+mn-lt"/>
              </a:rPr>
              <a:t>the </a:t>
            </a:r>
            <a:r>
              <a:rPr lang="en-US" sz="2000" b="1" i="1" dirty="0" err="1">
                <a:solidFill>
                  <a:srgbClr val="689941"/>
                </a:solidFill>
                <a:latin typeface="+mn-lt"/>
              </a:rPr>
              <a:t>STEMworks</a:t>
            </a:r>
            <a:r>
              <a:rPr lang="en-US" sz="2000" b="1" i="1" dirty="0">
                <a:solidFill>
                  <a:srgbClr val="689941"/>
                </a:solidFill>
                <a:latin typeface="+mn-lt"/>
              </a:rPr>
              <a:t> database by </a:t>
            </a:r>
            <a:r>
              <a:rPr lang="en-US" sz="2000" b="1" i="1" dirty="0" err="1">
                <a:solidFill>
                  <a:srgbClr val="689941"/>
                </a:solidFill>
                <a:latin typeface="+mn-lt"/>
              </a:rPr>
              <a:t>WestEd</a:t>
            </a:r>
            <a:br>
              <a:rPr lang="en-US" sz="2000" dirty="0">
                <a:solidFill>
                  <a:srgbClr val="689941"/>
                </a:solidFill>
                <a:latin typeface="+mn-lt"/>
              </a:rPr>
            </a:br>
            <a:r>
              <a:rPr lang="en-US" sz="2000" dirty="0">
                <a:solidFill>
                  <a:srgbClr val="689941"/>
                </a:solidFill>
                <a:latin typeface="+mn-lt"/>
              </a:rPr>
              <a:t>by </a:t>
            </a:r>
            <a:r>
              <a:rPr lang="en-US" sz="2000" i="1" dirty="0">
                <a:solidFill>
                  <a:srgbClr val="689941"/>
                </a:solidFill>
                <a:latin typeface="+mn-lt"/>
              </a:rPr>
              <a:t>meeting rigorous design principles, </a:t>
            </a:r>
            <a:br>
              <a:rPr lang="en-US" sz="2000" i="1" dirty="0">
                <a:solidFill>
                  <a:srgbClr val="689941"/>
                </a:solidFill>
                <a:latin typeface="+mn-lt"/>
              </a:rPr>
            </a:br>
            <a:r>
              <a:rPr lang="en-US" sz="2000" i="1" dirty="0">
                <a:solidFill>
                  <a:srgbClr val="689941"/>
                </a:solidFill>
                <a:latin typeface="+mn-lt"/>
              </a:rPr>
              <a:t>and evaluation by independent reviewers.</a:t>
            </a:r>
            <a:br>
              <a:rPr lang="en-US" sz="2000" i="1" dirty="0">
                <a:solidFill>
                  <a:srgbClr val="689941"/>
                </a:solidFill>
                <a:latin typeface="+mn-lt"/>
              </a:rPr>
            </a:br>
            <a:br>
              <a:rPr lang="en-US" sz="2000" i="1" dirty="0">
                <a:solidFill>
                  <a:srgbClr val="689941"/>
                </a:solidFill>
                <a:latin typeface="+mn-lt"/>
              </a:rPr>
            </a:br>
            <a:br>
              <a:rPr lang="en-US" sz="2000" i="1" dirty="0">
                <a:solidFill>
                  <a:srgbClr val="689941"/>
                </a:solidFill>
                <a:latin typeface="+mn-lt"/>
              </a:rPr>
            </a:br>
            <a:br>
              <a:rPr lang="en-US" sz="2000" b="1" i="1" dirty="0">
                <a:solidFill>
                  <a:srgbClr val="FF6600"/>
                </a:solidFill>
                <a:latin typeface="+mn-lt"/>
              </a:rPr>
            </a:br>
            <a:r>
              <a:rPr lang="en-US" sz="2000" b="1" i="1" dirty="0">
                <a:solidFill>
                  <a:srgbClr val="ED7D31"/>
                </a:solidFill>
                <a:latin typeface="+mn-lt"/>
              </a:rPr>
              <a:t>Recognized by NREA as an effective means for bringing STEM career awareness and interest to rural schools. </a:t>
            </a:r>
            <a:endParaRPr lang="en-US" altLang="en-US" sz="2000" b="1" i="1" dirty="0">
              <a:solidFill>
                <a:srgbClr val="ED7D31"/>
              </a:solidFill>
              <a:latin typeface="+mn-lt"/>
            </a:endParaRPr>
          </a:p>
        </p:txBody>
      </p:sp>
      <p:pic>
        <p:nvPicPr>
          <p:cNvPr id="10" name="Picture 4" descr="Image result for battelle">
            <a:extLst>
              <a:ext uri="{FF2B5EF4-FFF2-40B4-BE49-F238E27FC236}">
                <a16:creationId xmlns:a16="http://schemas.microsoft.com/office/drawing/2014/main" id="{71DCA61E-E615-4701-9C31-1690E415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25" y="1274760"/>
            <a:ext cx="2636177" cy="13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0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EBAA-2D85-F3C4-37E5-F4A5E99B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Professional Development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00F9587-EFF2-C055-7379-7B427E01E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b="19267"/>
          <a:stretch/>
        </p:blipFill>
        <p:spPr>
          <a:xfrm>
            <a:off x="248798" y="1243483"/>
            <a:ext cx="8221006" cy="5287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BE2A04-4AD5-1055-638B-45509BFF001D}"/>
              </a:ext>
            </a:extLst>
          </p:cNvPr>
          <p:cNvSpPr txBox="1"/>
          <p:nvPr/>
        </p:nvSpPr>
        <p:spPr>
          <a:xfrm>
            <a:off x="5364698" y="1861824"/>
            <a:ext cx="62102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Schedule professional development during your next planning period- now using Calendly!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https://calendly.com/d/g4x-2t9-sqv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5160" y="1627583"/>
            <a:ext cx="10025790" cy="34344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altLang="en-US" sz="3200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6600" b="1" dirty="0">
                <a:solidFill>
                  <a:srgbClr val="669B41"/>
                </a:solidFill>
              </a:rPr>
              <a:t>Thank you!</a:t>
            </a:r>
          </a:p>
          <a:p>
            <a:pPr>
              <a:spcBef>
                <a:spcPts val="0"/>
              </a:spcBef>
            </a:pPr>
            <a:endParaRPr lang="en-US" altLang="en-US" sz="4200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3200" b="1" dirty="0">
                <a:solidFill>
                  <a:srgbClr val="669B41"/>
                </a:solidFill>
              </a:rPr>
              <a:t>Sign up for your free account at:</a:t>
            </a:r>
          </a:p>
          <a:p>
            <a:pPr>
              <a:spcBef>
                <a:spcPts val="0"/>
              </a:spcBef>
            </a:pPr>
            <a:r>
              <a:rPr lang="en-US" altLang="en-US" sz="3200" b="1" u="sng" dirty="0">
                <a:solidFill>
                  <a:srgbClr val="FF9801"/>
                </a:solidFill>
              </a:rPr>
              <a:t>www.LearningBlade.com/OH</a:t>
            </a:r>
            <a:endParaRPr lang="en-US" altLang="en-US" sz="3200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endParaRPr lang="en-US" altLang="en-US" sz="3200" b="1" dirty="0">
              <a:solidFill>
                <a:srgbClr val="669B41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sz="3200" b="1" dirty="0">
                <a:solidFill>
                  <a:srgbClr val="669B41"/>
                </a:solidFill>
              </a:rPr>
              <a:t>For more information email us at:</a:t>
            </a:r>
          </a:p>
          <a:p>
            <a:pPr>
              <a:spcBef>
                <a:spcPts val="0"/>
              </a:spcBef>
            </a:pPr>
            <a:r>
              <a:rPr lang="en-US" altLang="en-US" sz="3200" b="1" u="sng" dirty="0">
                <a:solidFill>
                  <a:srgbClr val="FF9801"/>
                </a:solidFill>
              </a:rPr>
              <a:t>info@LearningBlade.com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5047CF7-583E-C1C4-E82E-4E00FF560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0" y="-425151"/>
            <a:ext cx="9884459" cy="32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B178-E4AD-2F6B-2357-EF99505D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9043"/>
            <a:ext cx="11096624" cy="1325563"/>
          </a:xfrm>
        </p:spPr>
        <p:txBody>
          <a:bodyPr/>
          <a:lstStyle/>
          <a:p>
            <a:r>
              <a:rPr lang="en-US" dirty="0"/>
              <a:t>“Missions” involve a societal challenge that interests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8C0F-3D2F-BFFE-FB91-75687CBC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D00DFB-1C53-324D-1228-526DE45FC696}"/>
              </a:ext>
            </a:extLst>
          </p:cNvPr>
          <p:cNvSpPr txBox="1">
            <a:spLocks/>
          </p:cNvSpPr>
          <p:nvPr/>
        </p:nvSpPr>
        <p:spPr bwMode="auto">
          <a:xfrm>
            <a:off x="406288" y="1492475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en-US" sz="9600" b="1" dirty="0">
                <a:solidFill>
                  <a:srgbClr val="669B41"/>
                </a:solidFill>
                <a:ea typeface="+mj-ea"/>
                <a:cs typeface="+mj-cs"/>
              </a:rPr>
              <a:t>12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FDE6A7-E2D3-D31D-4664-1D52E312786C}"/>
              </a:ext>
            </a:extLst>
          </p:cNvPr>
          <p:cNvSpPr txBox="1">
            <a:spLocks/>
          </p:cNvSpPr>
          <p:nvPr/>
        </p:nvSpPr>
        <p:spPr bwMode="auto">
          <a:xfrm>
            <a:off x="377206" y="3280437"/>
            <a:ext cx="1995488" cy="14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9B41"/>
                </a:solidFill>
                <a:latin typeface="+mn-lt"/>
              </a:rPr>
              <a:t>“Missions” that engage all 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C3CFA-3FF9-13CE-BCF2-D722456F194B}"/>
              </a:ext>
            </a:extLst>
          </p:cNvPr>
          <p:cNvSpPr/>
          <p:nvPr/>
        </p:nvSpPr>
        <p:spPr>
          <a:xfrm>
            <a:off x="2510299" y="1169254"/>
            <a:ext cx="8430674" cy="205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D8F2B-F414-4C95-C522-7F01E7CDF0DC}"/>
              </a:ext>
            </a:extLst>
          </p:cNvPr>
          <p:cNvSpPr txBox="1"/>
          <p:nvPr/>
        </p:nvSpPr>
        <p:spPr>
          <a:xfrm>
            <a:off x="2422012" y="1085927"/>
            <a:ext cx="8430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</a:t>
            </a:r>
            <a:r>
              <a:rPr lang="en-US" sz="1400" b="1" dirty="0"/>
              <a:t>Mission                     Challenge                                                                                                                 Career Clusters</a:t>
            </a:r>
            <a:endParaRPr lang="en-US" sz="16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17086C-632F-8EBC-0F8E-806C8399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08320"/>
              </p:ext>
            </p:extLst>
          </p:nvPr>
        </p:nvGraphicFramePr>
        <p:xfrm>
          <a:off x="2510298" y="1374606"/>
          <a:ext cx="8430672" cy="534686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521324">
                  <a:extLst>
                    <a:ext uri="{9D8B030D-6E8A-4147-A177-3AD203B41FA5}">
                      <a16:colId xmlns:a16="http://schemas.microsoft.com/office/drawing/2014/main" val="386334737"/>
                    </a:ext>
                  </a:extLst>
                </a:gridCol>
                <a:gridCol w="5210536">
                  <a:extLst>
                    <a:ext uri="{9D8B030D-6E8A-4147-A177-3AD203B41FA5}">
                      <a16:colId xmlns:a16="http://schemas.microsoft.com/office/drawing/2014/main" val="3933324738"/>
                    </a:ext>
                  </a:extLst>
                </a:gridCol>
                <a:gridCol w="1698812">
                  <a:extLst>
                    <a:ext uri="{9D8B030D-6E8A-4147-A177-3AD203B41FA5}">
                      <a16:colId xmlns:a16="http://schemas.microsoft.com/office/drawing/2014/main" val="3416190558"/>
                    </a:ext>
                  </a:extLst>
                </a:gridCol>
              </a:tblGrid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Car Manufacturing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Use modern manufacturing techniques to design and build a new concept car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Advanced Manufacturing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1710296699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Dolphin Rescue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Help rescue rehabilitate an injured dolphin, including creating an artificial prosthetic tail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Biomedicine, Marine 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1646886899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Energy Sources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Evaluate alternative or upgraded energy sources for a city that currently has an old coal-fired power plant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Energy Production,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29446426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Entrepreneurship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Set up a new business with a focus on entrepreneurship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Finance, Business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3087554777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Flu Outbreak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How health and IT professionals can use data warehousing and analysis to predict flu outbreaks using GIS and social media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Information Technology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2910428703"/>
                  </a:ext>
                </a:extLst>
              </a:tr>
              <a:tr h="3753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Fresh Food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Consider methods to increase production of local foods in a community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Agriculture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2292892944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Hack Attack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Learn about methods to create and protect website, apps and social media after a school’s website and media are hacked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Computer 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3804831842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Haiti Orphanage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Design and build an environmentally-sound orphanage for children left homeless by an earthquake in Haiti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Construction, Sustainability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2629982389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Heart Surgery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Conduct heart surgery and therapy for a child with a heart defect; evaluate the use of artificial hearts or heart components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Medicine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1385275967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Lightweight Aircraft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Design a lightweight and easily maintained aircraft for distant missions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Lightweight Metals Manufacturing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2952287854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Rescue Robots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Explore technology used for robotics design, such as sensors, electrical circuits, industrial design and computers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Electronics, Computer Science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3987620357"/>
                  </a:ext>
                </a:extLst>
              </a:tr>
              <a:tr h="469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Transportation Congestion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Evaluate new transportation methods for a city that has a traffic congestion problem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Transportation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355" marR="69355" marT="34413" marB="34413" anchor="ctr"/>
                </a:tc>
                <a:extLst>
                  <a:ext uri="{0D108BD9-81ED-4DB2-BD59-A6C34878D82A}">
                    <a16:rowId xmlns:a16="http://schemas.microsoft.com/office/drawing/2014/main" val="103623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8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8F7B-CBB3-49F9-8FF0-A589CF9AF0E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352296" y="2456918"/>
            <a:ext cx="1553882" cy="15538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91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9122"/>
                </a:solidFill>
              </a:rPr>
              <a:t>Tools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BCD755-1B3A-9E40-8DDF-B4015D1D2862}"/>
              </a:ext>
            </a:extLst>
          </p:cNvPr>
          <p:cNvGrpSpPr/>
          <p:nvPr/>
        </p:nvGrpSpPr>
        <p:grpSpPr>
          <a:xfrm>
            <a:off x="10227537" y="4156153"/>
            <a:ext cx="1803400" cy="1553882"/>
            <a:chOff x="10352296" y="111369"/>
            <a:chExt cx="1803400" cy="1553882"/>
          </a:xfrm>
        </p:grpSpPr>
        <p:sp>
          <p:nvSpPr>
            <p:cNvPr id="7" name="Oval 6"/>
            <p:cNvSpPr/>
            <p:nvPr/>
          </p:nvSpPr>
          <p:spPr>
            <a:xfrm>
              <a:off x="10477055" y="111369"/>
              <a:ext cx="1553882" cy="15538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ECC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5912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352296" y="688255"/>
              <a:ext cx="180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9ECC3B"/>
                  </a:solidFill>
                </a:rPr>
                <a:t>Teammates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C6E4137-E978-478E-B44C-189416F34ECC}"/>
              </a:ext>
            </a:extLst>
          </p:cNvPr>
          <p:cNvSpPr txBox="1">
            <a:spLocks/>
          </p:cNvSpPr>
          <p:nvPr/>
        </p:nvSpPr>
        <p:spPr bwMode="auto">
          <a:xfrm>
            <a:off x="2409993" y="5710035"/>
            <a:ext cx="737201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689941"/>
                </a:solidFill>
                <a:latin typeface="+mn-lt"/>
              </a:rPr>
              <a:t>Sample mission outlines showing Science, Math, English and Social Studies lessons for each career and technology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060A4D1-4D9B-784F-9E4E-63FCF8582BF3}"/>
              </a:ext>
            </a:extLst>
          </p:cNvPr>
          <p:cNvSpPr txBox="1">
            <a:spLocks/>
          </p:cNvSpPr>
          <p:nvPr/>
        </p:nvSpPr>
        <p:spPr bwMode="auto">
          <a:xfrm>
            <a:off x="219074" y="102358"/>
            <a:ext cx="11005437" cy="86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dirty="0">
                <a:solidFill>
                  <a:srgbClr val="669B41"/>
                </a:solidFill>
                <a:ea typeface="+mj-ea"/>
                <a:cs typeface="+mj-cs"/>
              </a:rPr>
              <a:t>LB contains over 100 careers and technologies, 400 lessons </a:t>
            </a:r>
            <a:r>
              <a:rPr lang="en-US" altLang="en-US" sz="3200" dirty="0">
                <a:solidFill>
                  <a:srgbClr val="689941"/>
                </a:solidFill>
              </a:rPr>
              <a:t>in the specific contexts of science, math, English and social studies.</a:t>
            </a:r>
            <a:endParaRPr lang="en-US" altLang="en-US" sz="3200" dirty="0">
              <a:solidFill>
                <a:srgbClr val="669B41"/>
              </a:solidFill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E3019-D77F-536F-573B-F1025D944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" y="1398339"/>
            <a:ext cx="5028080" cy="3885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E1799-FE52-A27B-9C2B-CBF73EE44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22" y="1285875"/>
            <a:ext cx="5173623" cy="39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6CC2B-3DA2-43D9-BA95-EEC479FB56B0}"/>
              </a:ext>
            </a:extLst>
          </p:cNvPr>
          <p:cNvSpPr txBox="1"/>
          <p:nvPr/>
        </p:nvSpPr>
        <p:spPr>
          <a:xfrm>
            <a:off x="0" y="392213"/>
            <a:ext cx="1184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9B41"/>
                </a:solidFill>
                <a:ea typeface="+mj-ea"/>
                <a:cs typeface="+mj-cs"/>
              </a:rPr>
              <a:t>Each </a:t>
            </a:r>
            <a:r>
              <a:rPr lang="en-US" sz="3200" dirty="0">
                <a:solidFill>
                  <a:srgbClr val="679C41"/>
                </a:solidFill>
                <a:ea typeface="+mj-ea"/>
                <a:cs typeface="+mj-cs"/>
              </a:rPr>
              <a:t>Mission</a:t>
            </a:r>
            <a:r>
              <a:rPr lang="en-US" sz="3200" dirty="0">
                <a:solidFill>
                  <a:srgbClr val="669B41"/>
                </a:solidFill>
                <a:ea typeface="+mj-ea"/>
                <a:cs typeface="+mj-cs"/>
              </a:rPr>
              <a:t> includes an interactive toolbox of lessons and activities.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6DC5EA0-7C1A-462D-BF7C-039AFC47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356350"/>
            <a:ext cx="491067" cy="365125"/>
          </a:xfrm>
        </p:spPr>
        <p:txBody>
          <a:bodyPr/>
          <a:lstStyle/>
          <a:p>
            <a:fld id="{A28F3048-2432-4A98-8169-25A873A9DB3D}" type="slidenum">
              <a:rPr lang="en-US" smtClean="0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158BBE-A672-4B2C-82AF-BA50DBD87594}"/>
              </a:ext>
            </a:extLst>
          </p:cNvPr>
          <p:cNvGrpSpPr/>
          <p:nvPr/>
        </p:nvGrpSpPr>
        <p:grpSpPr>
          <a:xfrm>
            <a:off x="145877" y="2379828"/>
            <a:ext cx="2999374" cy="1458432"/>
            <a:chOff x="145877" y="2379828"/>
            <a:chExt cx="2999374" cy="1458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77" y="2466660"/>
              <a:ext cx="1371600" cy="1371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21534" y="2379828"/>
              <a:ext cx="1823717" cy="3231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Interactive Lessons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32727" y="2626199"/>
              <a:ext cx="1612524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Over 400 online lessons tied to academic standards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9C8113-BFEE-4797-A8C5-E6AA3BB34DFC}"/>
              </a:ext>
            </a:extLst>
          </p:cNvPr>
          <p:cNvGrpSpPr/>
          <p:nvPr/>
        </p:nvGrpSpPr>
        <p:grpSpPr>
          <a:xfrm>
            <a:off x="6133401" y="2383576"/>
            <a:ext cx="3000790" cy="1458432"/>
            <a:chOff x="3132810" y="2379828"/>
            <a:chExt cx="3000790" cy="1458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810" y="2466660"/>
              <a:ext cx="1371600" cy="1371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09883" y="2379828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Design Thinking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21076" y="2626199"/>
              <a:ext cx="142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Solve complex problems with the 5-step creative thinking process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316C65-F68F-42BC-A705-D5F418CCB997}"/>
              </a:ext>
            </a:extLst>
          </p:cNvPr>
          <p:cNvGrpSpPr/>
          <p:nvPr/>
        </p:nvGrpSpPr>
        <p:grpSpPr>
          <a:xfrm>
            <a:off x="143632" y="4106671"/>
            <a:ext cx="3002206" cy="1455054"/>
            <a:chOff x="6119743" y="2383206"/>
            <a:chExt cx="3002206" cy="1455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743" y="2466660"/>
              <a:ext cx="1371600" cy="1371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98232" y="2383206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Career Videos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9425" y="2629577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Introduce over 50 careers with real-life people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47BD79-13A8-46A8-9B58-4178F0C32935}"/>
              </a:ext>
            </a:extLst>
          </p:cNvPr>
          <p:cNvGrpSpPr/>
          <p:nvPr/>
        </p:nvGrpSpPr>
        <p:grpSpPr>
          <a:xfrm>
            <a:off x="6149868" y="4106671"/>
            <a:ext cx="3003621" cy="1436392"/>
            <a:chOff x="9106676" y="2401868"/>
            <a:chExt cx="3003621" cy="14363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76" y="2466660"/>
              <a:ext cx="1371600" cy="13716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D084D4-D4E4-4295-83DA-B5723BDE9088}"/>
                </a:ext>
              </a:extLst>
            </p:cNvPr>
            <p:cNvGrpSpPr/>
            <p:nvPr/>
          </p:nvGrpSpPr>
          <p:grpSpPr>
            <a:xfrm>
              <a:off x="10286580" y="2401868"/>
              <a:ext cx="1823717" cy="1077368"/>
              <a:chOff x="10286580" y="2401868"/>
              <a:chExt cx="1823717" cy="107736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286580" y="2401868"/>
                <a:ext cx="182371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ED7D31"/>
                    </a:solidFill>
                  </a:rPr>
                  <a:t>Intro to Coding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497773" y="2648239"/>
                <a:ext cx="16125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20-hour middle school course providing robust coding experiences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A9E6AC-7C93-4371-A8F7-927872C8734C}"/>
              </a:ext>
            </a:extLst>
          </p:cNvPr>
          <p:cNvGrpSpPr/>
          <p:nvPr/>
        </p:nvGrpSpPr>
        <p:grpSpPr>
          <a:xfrm>
            <a:off x="3128734" y="2400268"/>
            <a:ext cx="2999175" cy="1486007"/>
            <a:chOff x="145877" y="4084631"/>
            <a:chExt cx="2999175" cy="14860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77" y="4199038"/>
              <a:ext cx="1371600" cy="13716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21335" y="4084631"/>
              <a:ext cx="1823717" cy="3231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Hands-On Projects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32528" y="4331002"/>
              <a:ext cx="1612524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Mission challenges are project-based lessons using common materials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B334D0-BE16-48F0-A4DB-8622CBBFCDB6}"/>
              </a:ext>
            </a:extLst>
          </p:cNvPr>
          <p:cNvGrpSpPr/>
          <p:nvPr/>
        </p:nvGrpSpPr>
        <p:grpSpPr>
          <a:xfrm>
            <a:off x="3132810" y="4084631"/>
            <a:ext cx="3137361" cy="1486007"/>
            <a:chOff x="3132810" y="4084631"/>
            <a:chExt cx="3137361" cy="14860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810" y="4199038"/>
              <a:ext cx="1371600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309684" y="4084631"/>
              <a:ext cx="19604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3D Printing Activities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0877" y="4331002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Create objects that demonstrate science principles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D0AACD-7680-4CFD-86D0-C2E26AAEB970}"/>
              </a:ext>
            </a:extLst>
          </p:cNvPr>
          <p:cNvGrpSpPr/>
          <p:nvPr/>
        </p:nvGrpSpPr>
        <p:grpSpPr>
          <a:xfrm>
            <a:off x="9051611" y="2400268"/>
            <a:ext cx="3002007" cy="1482629"/>
            <a:chOff x="6119743" y="4088009"/>
            <a:chExt cx="3002007" cy="14826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743" y="4199038"/>
              <a:ext cx="1371600" cy="13716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298033" y="4088009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Parent Discussions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9226" y="4334380"/>
              <a:ext cx="1612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Handouts and easy experiments for at-home discussions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CFC546-FA3B-435C-9428-1C228FD3B4E4}"/>
              </a:ext>
            </a:extLst>
          </p:cNvPr>
          <p:cNvGrpSpPr/>
          <p:nvPr/>
        </p:nvGrpSpPr>
        <p:grpSpPr>
          <a:xfrm>
            <a:off x="9106676" y="4106671"/>
            <a:ext cx="3003422" cy="1463967"/>
            <a:chOff x="9106676" y="4106671"/>
            <a:chExt cx="3003422" cy="14639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76" y="4199038"/>
              <a:ext cx="1371600" cy="13716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286381" y="4106671"/>
              <a:ext cx="18237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ED7D31"/>
                  </a:solidFill>
                </a:rPr>
                <a:t>Papercraft Figures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497574" y="4353042"/>
              <a:ext cx="1612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Students make origami-type figures </a:t>
              </a:r>
              <a:br>
                <a:rPr lang="en-US" sz="1200" dirty="0"/>
              </a:br>
              <a:r>
                <a:rPr lang="en-US" sz="1200" dirty="0"/>
                <a:t>of 100 careers and technologies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65D2849-6928-EE1A-8A23-7DB4E4856C07}"/>
              </a:ext>
            </a:extLst>
          </p:cNvPr>
          <p:cNvSpPr txBox="1"/>
          <p:nvPr/>
        </p:nvSpPr>
        <p:spPr>
          <a:xfrm>
            <a:off x="348040" y="1427446"/>
            <a:ext cx="10911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Interactive online lessons, ready-to-use lesson plans and activities for middle and high school students. </a:t>
            </a:r>
            <a:br>
              <a:rPr lang="en-US" sz="1800" dirty="0"/>
            </a:br>
            <a:r>
              <a:rPr lang="en-US" sz="1800" dirty="0"/>
              <a:t>Can be used by any teacher, anywhere. Validated and proven to increase STEM/CS/CTE career interest.</a:t>
            </a:r>
          </a:p>
        </p:txBody>
      </p:sp>
    </p:spTree>
    <p:extLst>
      <p:ext uri="{BB962C8B-B14F-4D97-AF65-F5344CB8AC3E}">
        <p14:creationId xmlns:p14="http://schemas.microsoft.com/office/powerpoint/2010/main" val="181747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B116E-96D6-48EC-9B66-AF761500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B222A4-0FC9-4B12-8457-1D314126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944" y="1180894"/>
            <a:ext cx="5369462" cy="1707738"/>
          </a:xfrm>
        </p:spPr>
        <p:txBody>
          <a:bodyPr anchor="t">
            <a:normAutofit fontScale="90000"/>
          </a:bodyPr>
          <a:lstStyle/>
          <a:p>
            <a:r>
              <a:rPr lang="en-US" sz="2200" b="1" dirty="0">
                <a:solidFill>
                  <a:srgbClr val="F79423"/>
                </a:solidFill>
                <a:latin typeface="+mn-lt"/>
              </a:rPr>
              <a:t>This 20-hour course provides everything you need to introduce students to computer science and real, text-based computer programming for MIDDLE SCHOOL!</a:t>
            </a:r>
            <a:br>
              <a:rPr lang="en-US" sz="2200" b="1" dirty="0">
                <a:solidFill>
                  <a:schemeClr val="accent6"/>
                </a:solidFill>
                <a:latin typeface="+mn-lt"/>
              </a:rPr>
            </a:br>
            <a:br>
              <a:rPr lang="en-US" sz="2200" dirty="0">
                <a:solidFill>
                  <a:schemeClr val="accent6"/>
                </a:solidFill>
                <a:latin typeface="+mn-lt"/>
              </a:rPr>
            </a:br>
            <a:r>
              <a:rPr lang="en-US" sz="2200" dirty="0">
                <a:latin typeface="+mn-lt"/>
              </a:rPr>
              <a:t>Includes online lessons, group classroom activities, and complete lesson plans for guiding students through authentic coding experiences.  Topics include: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solidFill>
                  <a:schemeClr val="accent6"/>
                </a:solidFill>
                <a:latin typeface="+mn-lt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D70EDD-F8BC-48A6-9F83-881F1B6ED715}"/>
              </a:ext>
            </a:extLst>
          </p:cNvPr>
          <p:cNvSpPr txBox="1">
            <a:spLocks/>
          </p:cNvSpPr>
          <p:nvPr/>
        </p:nvSpPr>
        <p:spPr>
          <a:xfrm>
            <a:off x="148605" y="303297"/>
            <a:ext cx="11349127" cy="79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9B41"/>
                </a:solidFill>
                <a:latin typeface="+mn-lt"/>
              </a:rPr>
              <a:t>20-Hour </a:t>
            </a:r>
            <a:r>
              <a:rPr lang="en-US" b="1" dirty="0">
                <a:solidFill>
                  <a:srgbClr val="669B41"/>
                </a:solidFill>
                <a:latin typeface="+mn-lt"/>
              </a:rPr>
              <a:t>Introduction to Coding</a:t>
            </a:r>
            <a:r>
              <a:rPr lang="en-US" dirty="0">
                <a:solidFill>
                  <a:srgbClr val="669B41"/>
                </a:solidFill>
                <a:latin typeface="+mn-lt"/>
              </a:rPr>
              <a:t> Course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AFDF29-C631-47A4-A5B3-4613CB041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8" y="4119793"/>
            <a:ext cx="2361706" cy="2361706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5BD7331E-B06D-4774-8F12-B9B2453C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75" y="4975636"/>
            <a:ext cx="1678729" cy="16787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9F6CF0C-EB62-41C7-BD9B-606DA53A25D3}"/>
              </a:ext>
            </a:extLst>
          </p:cNvPr>
          <p:cNvSpPr txBox="1">
            <a:spLocks/>
          </p:cNvSpPr>
          <p:nvPr/>
        </p:nvSpPr>
        <p:spPr>
          <a:xfrm>
            <a:off x="5225944" y="3867866"/>
            <a:ext cx="6638505" cy="2361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Computer hardware and software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Simple algorithms and common statements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Offline algorithm games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Beginning programming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Creating a simulated mobile app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Concepts of cybersecurity and personal security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Exploring common IT careers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10C30-9761-4F53-6B8D-BD05BFB3D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4" y="1166784"/>
            <a:ext cx="4725955" cy="28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C5B2-D632-0C78-47BC-81CBA2BE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8" y="83783"/>
            <a:ext cx="10515600" cy="1325563"/>
          </a:xfrm>
        </p:spPr>
        <p:txBody>
          <a:bodyPr/>
          <a:lstStyle/>
          <a:p>
            <a:r>
              <a:rPr lang="en-US" dirty="0"/>
              <a:t>Approved CSTA Quality PD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DF4F6-7E59-D7EB-1E47-6986424A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8D248F-8953-2FFC-1103-CA7557C21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61" y="1230189"/>
            <a:ext cx="10670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Learning Blade - </a:t>
            </a:r>
            <a:r>
              <a:rPr kumimoji="0" lang="en-US" altLang="en-US" sz="2800" b="1" i="1" u="sng" strike="noStrike" cap="none" normalizeH="0" baseline="0" dirty="0">
                <a:ln>
                  <a:noFill/>
                </a:ln>
                <a:solidFill>
                  <a:srgbClr val="669B41"/>
                </a:solidFill>
                <a:effectLst/>
                <a:cs typeface="Arial" panose="020B0604020202020204" pitchFamily="34" charset="0"/>
              </a:rPr>
              <a:t>Intro to Coding</a:t>
            </a:r>
            <a:r>
              <a:rPr kumimoji="0" lang="en-US" altLang="en-US" sz="2800" i="1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PD is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accredited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by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CSTA for</a:t>
            </a:r>
            <a:r>
              <a:rPr kumimoji="0" lang="en-US" altLang="en-US" sz="28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quality PD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CSTA logo">
            <a:extLst>
              <a:ext uri="{FF2B5EF4-FFF2-40B4-BE49-F238E27FC236}">
                <a16:creationId xmlns:a16="http://schemas.microsoft.com/office/drawing/2014/main" id="{3761A585-F8B9-FDB8-D85D-F69DEAB3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5" y="289450"/>
            <a:ext cx="2350771" cy="6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8" y="2575512"/>
            <a:ext cx="7957245" cy="31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4496" y="5987017"/>
            <a:ext cx="6921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79C41"/>
                </a:solidFill>
              </a:rPr>
              <a:t>Learning Blade Aligns with CSTA Level 2 Standards for Middle Grades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914A0-7EC2-DBA2-37CA-A300EF714322}"/>
              </a:ext>
            </a:extLst>
          </p:cNvPr>
          <p:cNvSpPr txBox="1"/>
          <p:nvPr/>
        </p:nvSpPr>
        <p:spPr>
          <a:xfrm>
            <a:off x="8675648" y="1938075"/>
            <a:ext cx="31634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 i</a:t>
            </a:r>
            <a:r>
              <a:rPr lang="en-US" b="0" i="0" dirty="0">
                <a:effectLst/>
              </a:rPr>
              <a:t>ndependent committee of experts evaluates the </a:t>
            </a:r>
            <a:r>
              <a:rPr lang="en-US" b="0" i="0" u="none" strike="noStrike" dirty="0">
                <a:solidFill>
                  <a:srgbClr val="669B41"/>
                </a:solidFill>
                <a:effectLst/>
              </a:rPr>
              <a:t>indicators of quality computer science PD</a:t>
            </a:r>
            <a:r>
              <a:rPr lang="en-US" b="0" i="0" dirty="0">
                <a:solidFill>
                  <a:srgbClr val="669B41"/>
                </a:solidFill>
                <a:effectLst/>
              </a:rPr>
              <a:t> </a:t>
            </a:r>
            <a:r>
              <a:rPr lang="en-US" b="0" i="0" dirty="0">
                <a:effectLst/>
              </a:rPr>
              <a:t>and</a:t>
            </a:r>
            <a:r>
              <a:rPr lang="en-US" b="0" i="0" dirty="0">
                <a:solidFill>
                  <a:srgbClr val="595959"/>
                </a:solidFill>
                <a:effectLst/>
              </a:rPr>
              <a:t> </a:t>
            </a:r>
            <a:r>
              <a:rPr lang="en-US" b="0" i="0" u="none" strike="noStrike" dirty="0">
                <a:solidFill>
                  <a:srgbClr val="669B41"/>
                </a:solidFill>
                <a:effectLst/>
              </a:rPr>
              <a:t>elements of effective teacher PD including the following: </a:t>
            </a:r>
            <a:r>
              <a:rPr lang="en-US" b="0" i="0" dirty="0">
                <a:solidFill>
                  <a:srgbClr val="669B41"/>
                </a:solidFill>
                <a:effectLst/>
              </a:rPr>
              <a:t> </a:t>
            </a:r>
            <a:endParaRPr lang="en-US" b="1" i="0" dirty="0">
              <a:solidFill>
                <a:srgbClr val="669B4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Content </a:t>
            </a:r>
            <a:r>
              <a:rPr lang="en-US" b="1" dirty="0"/>
              <a:t>Focus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Inclusivity</a:t>
            </a:r>
            <a:endParaRPr lang="en-US" b="1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Active Learning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Collaboration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Differentiation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Models &amp; Modeling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Accessibility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Feedback &amp; Reflection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Efficacy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Ongoing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9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8DDE4-34D1-907B-D4FF-ADDE548F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3048-2432-4A98-8169-25A873A9DB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F4A506-ABEE-FA5B-2BCC-B80E3D338627}"/>
              </a:ext>
            </a:extLst>
          </p:cNvPr>
          <p:cNvSpPr txBox="1">
            <a:spLocks/>
          </p:cNvSpPr>
          <p:nvPr/>
        </p:nvSpPr>
        <p:spPr>
          <a:xfrm>
            <a:off x="94869" y="150892"/>
            <a:ext cx="799845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9B4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OH Career Connections Framework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C9B9FA-78F0-E1E1-3A44-9B67919A9143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8F3048-2432-4A98-8169-25A873A9DB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9" descr="Screen Clipping">
            <a:extLst>
              <a:ext uri="{FF2B5EF4-FFF2-40B4-BE49-F238E27FC236}">
                <a16:creationId xmlns:a16="http://schemas.microsoft.com/office/drawing/2014/main" id="{F03A6ABC-D97A-4448-F2EC-29967DE3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27" y="1089669"/>
            <a:ext cx="6978353" cy="1237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1B9998-0997-903F-7DE7-0B04447DDFDE}"/>
              </a:ext>
            </a:extLst>
          </p:cNvPr>
          <p:cNvSpPr/>
          <p:nvPr/>
        </p:nvSpPr>
        <p:spPr>
          <a:xfrm>
            <a:off x="1724968" y="2893331"/>
            <a:ext cx="85774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</a:rPr>
              <a:t>Grades 6-8: </a:t>
            </a:r>
            <a:r>
              <a:rPr lang="en-US" sz="1350" b="1" dirty="0"/>
              <a:t>identify interests, develop self-awareness, determine personal motivations related to work and income</a:t>
            </a:r>
            <a:endParaRPr lang="en-US" sz="1350" b="1" u="sng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43BE1C-3B30-3B0E-F5CB-7F04F5B9A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64974"/>
              </p:ext>
            </p:extLst>
          </p:nvPr>
        </p:nvGraphicFramePr>
        <p:xfrm>
          <a:off x="1152144" y="3244332"/>
          <a:ext cx="9985248" cy="35280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56418">
                  <a:extLst>
                    <a:ext uri="{9D8B030D-6E8A-4147-A177-3AD203B41FA5}">
                      <a16:colId xmlns:a16="http://schemas.microsoft.com/office/drawing/2014/main" val="3802636988"/>
                    </a:ext>
                  </a:extLst>
                </a:gridCol>
                <a:gridCol w="3763961">
                  <a:extLst>
                    <a:ext uri="{9D8B030D-6E8A-4147-A177-3AD203B41FA5}">
                      <a16:colId xmlns:a16="http://schemas.microsoft.com/office/drawing/2014/main" val="1051479399"/>
                    </a:ext>
                  </a:extLst>
                </a:gridCol>
                <a:gridCol w="2564869">
                  <a:extLst>
                    <a:ext uri="{9D8B030D-6E8A-4147-A177-3AD203B41FA5}">
                      <a16:colId xmlns:a16="http://schemas.microsoft.com/office/drawing/2014/main" val="3963526206"/>
                    </a:ext>
                  </a:extLst>
                </a:gridCol>
              </a:tblGrid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Accountant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Environmental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Nuclear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8918753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Agricultural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Environmental Protection Specialist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Nurse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3862200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Agronomist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Epidemiologists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Paramedic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195187861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Anthropologists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Food Assurance Technician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Power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5151365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Architect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Industrial Designer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Safety Administrator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5987888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Automotive &amp; Engineer Technician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Industrial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SCUBA Diver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12457967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Automotive Designer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Information Security Analyst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Software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15420846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Biomedical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Investor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Statistician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58856163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Business Consultant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Logistics Engineer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Therapist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1458490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Civil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Machinist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Transportation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51706571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Computer Programming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Manufacturing Technician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Transportation Planner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96734649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Data Scientist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Marine Biologist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UI/UX Designer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5185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Database Administrator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Mechanic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Veterinarians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00164174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Doctor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Mechanical Drafter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Web Developer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259218782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Electrical Technician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Mechanical Engineer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Welder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13502810"/>
                  </a:ext>
                </a:extLst>
              </a:tr>
              <a:tr h="21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Electrician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Microbiologist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653595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2B50D3-1ACD-6694-9800-413ADC9965AD}"/>
              </a:ext>
            </a:extLst>
          </p:cNvPr>
          <p:cNvSpPr txBox="1"/>
          <p:nvPr/>
        </p:nvSpPr>
        <p:spPr>
          <a:xfrm>
            <a:off x="1236809" y="2464087"/>
            <a:ext cx="1049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Learning Blade curriculum is aligned to middle school standards while exploring 100 STEM careers and technologies:</a:t>
            </a:r>
          </a:p>
        </p:txBody>
      </p:sp>
    </p:spTree>
    <p:extLst>
      <p:ext uri="{BB962C8B-B14F-4D97-AF65-F5344CB8AC3E}">
        <p14:creationId xmlns:p14="http://schemas.microsoft.com/office/powerpoint/2010/main" val="371910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0" y="253762"/>
            <a:ext cx="11894048" cy="85789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Students Can select a Mission, or teachers can assign specific Missions.</a:t>
            </a:r>
            <a:endParaRPr lang="en-US" altLang="en-US" dirty="0">
              <a:latin typeface="+mn-lt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788174F-21D5-489D-B0A6-9A289691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732" y="6356350"/>
            <a:ext cx="491067" cy="365125"/>
          </a:xfrm>
        </p:spPr>
        <p:txBody>
          <a:bodyPr/>
          <a:lstStyle/>
          <a:p>
            <a:fld id="{A28F3048-2432-4A98-8169-25A873A9DB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E7CBB014-07A8-92F0-6788-D85F56E6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8408" y="1320783"/>
            <a:ext cx="8435184" cy="4940233"/>
          </a:xfrm>
          <a:prstGeom prst="rect">
            <a:avLst/>
          </a:prstGeom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B189DB26-6C55-FCA1-1394-45626C91C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959572" y="1320783"/>
            <a:ext cx="1592225" cy="6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9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6600"/>
      </a:hlink>
      <a:folHlink>
        <a:srgbClr val="FF66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41928</TotalTime>
  <Words>1758</Words>
  <Application>Microsoft Office PowerPoint</Application>
  <PresentationFormat>Widescreen</PresentationFormat>
  <Paragraphs>275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Myriad Pro</vt:lpstr>
      <vt:lpstr>Office Theme</vt:lpstr>
      <vt:lpstr>PowerPoint Presentation</vt:lpstr>
      <vt:lpstr>We introduce students to CS and STEM Careers through “Missions”.</vt:lpstr>
      <vt:lpstr>“Missions” involve a societal challenge that interests students</vt:lpstr>
      <vt:lpstr>PowerPoint Presentation</vt:lpstr>
      <vt:lpstr>PowerPoint Presentation</vt:lpstr>
      <vt:lpstr>This 20-hour course provides everything you need to introduce students to computer science and real, text-based computer programming for MIDDLE SCHOOL!  Includes online lessons, group classroom activities, and complete lesson plans for guiding students through authentic coding experiences.  Topics include:  </vt:lpstr>
      <vt:lpstr>Approved CSTA Quality PD </vt:lpstr>
      <vt:lpstr>PowerPoint Presentation</vt:lpstr>
      <vt:lpstr>Students Can select a Mission, or teachers can assign specific Missions.</vt:lpstr>
      <vt:lpstr>Students operate missions from a mission dashboard.</vt:lpstr>
      <vt:lpstr>PowerPoint Presentation</vt:lpstr>
      <vt:lpstr>Lessons are specifically aligned to OH academic standards.</vt:lpstr>
      <vt:lpstr>PowerPoint Presentation</vt:lpstr>
      <vt:lpstr>PowerPoint Presentation</vt:lpstr>
      <vt:lpstr>PowerPoint Presentation</vt:lpstr>
      <vt:lpstr>PowerPoint Presentation</vt:lpstr>
      <vt:lpstr>Teachers Feel Confident With Learning Blade  Teacher Survey Data</vt:lpstr>
      <vt:lpstr>Ohio Pilot</vt:lpstr>
      <vt:lpstr>PowerPoint Presentation</vt:lpstr>
      <vt:lpstr>Win a Drone</vt:lpstr>
      <vt:lpstr>PowerPoint Presentation</vt:lpstr>
      <vt:lpstr>Schedule Professional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</dc:creator>
  <cp:lastModifiedBy>Joshua Sneideman</cp:lastModifiedBy>
  <cp:revision>388</cp:revision>
  <cp:lastPrinted>2021-03-31T16:22:50Z</cp:lastPrinted>
  <dcterms:created xsi:type="dcterms:W3CDTF">2016-11-16T19:07:42Z</dcterms:created>
  <dcterms:modified xsi:type="dcterms:W3CDTF">2023-06-29T15:09:14Z</dcterms:modified>
</cp:coreProperties>
</file>